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9" r:id="rId2"/>
  </p:sldMasterIdLst>
  <p:notesMasterIdLst>
    <p:notesMasterId r:id="rId7"/>
  </p:notesMasterIdLst>
  <p:sldIdLst>
    <p:sldId id="2147377970" r:id="rId3"/>
    <p:sldId id="2147377974" r:id="rId4"/>
    <p:sldId id="2147377976" r:id="rId5"/>
    <p:sldId id="2147377975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37134FFD-797D-7945-A29E-74A5BDAC52E9}">
          <p14:sldIdLst>
            <p14:sldId id="2147377970"/>
            <p14:sldId id="2147377974"/>
            <p14:sldId id="2147377976"/>
            <p14:sldId id="2147377975"/>
          </p14:sldIdLst>
        </p14:section>
        <p14:section name="Untitled Section" id="{7ABB9C22-C037-4942-87B1-C356171634B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646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E5CA60-53D3-0BD2-020E-7E7B1C0F055C}" name="james ravenscroft" initials="jr" userId="S::james.ravenscroft@softbankrobotics.com::7d56a097-5db2-4f76-84e5-53b6ba8fd5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397AA-AD56-7F49-B1CE-C7596D974915}" v="1" dt="2022-10-11T06:40:46.236"/>
  </p1510:revLst>
</p1510:revInfo>
</file>

<file path=ppt/tableStyles.xml><?xml version="1.0" encoding="utf-8"?>
<a:tblStyleLst xmlns:a="http://schemas.openxmlformats.org/drawingml/2006/main" def="{4C500C66-CA77-40E1-92DA-91CAB6E96F00}">
  <a:tblStyle styleId="{4C500C66-CA77-40E1-92DA-91CAB6E96F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163BA46-1C1B-4CE0-8219-EE62303E1E9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440"/>
      </p:cViewPr>
      <p:guideLst>
        <p:guide orient="horz" pos="2160"/>
        <p:guide pos="3840"/>
        <p:guide orient="horz" pos="6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1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1:notes"/>
          <p:cNvSpPr txBox="1">
            <a:spLocks noGrp="1"/>
          </p:cNvSpPr>
          <p:nvPr>
            <p:ph type="sldNum" idx="12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64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db3457728_0_12:notes"/>
          <p:cNvSpPr txBox="1">
            <a:spLocks noGrp="1"/>
          </p:cNvSpPr>
          <p:nvPr>
            <p:ph type="body" idx="1"/>
          </p:nvPr>
        </p:nvSpPr>
        <p:spPr>
          <a:xfrm>
            <a:off x="514350" y="7823200"/>
            <a:ext cx="41148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gfdb345772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05050" y="2032000"/>
            <a:ext cx="975360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783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db3457728_0_12:notes"/>
          <p:cNvSpPr txBox="1">
            <a:spLocks noGrp="1"/>
          </p:cNvSpPr>
          <p:nvPr>
            <p:ph type="body" idx="1"/>
          </p:nvPr>
        </p:nvSpPr>
        <p:spPr>
          <a:xfrm>
            <a:off x="514350" y="7823200"/>
            <a:ext cx="41148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gfdb345772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05050" y="2032000"/>
            <a:ext cx="975360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068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db3457728_0_12:notes"/>
          <p:cNvSpPr txBox="1">
            <a:spLocks noGrp="1"/>
          </p:cNvSpPr>
          <p:nvPr>
            <p:ph type="body" idx="1"/>
          </p:nvPr>
        </p:nvSpPr>
        <p:spPr>
          <a:xfrm>
            <a:off x="514350" y="7823200"/>
            <a:ext cx="41148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gfdb345772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05050" y="2032000"/>
            <a:ext cx="975360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606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2"/>
          <p:cNvSpPr txBox="1">
            <a:spLocks noGrp="1"/>
          </p:cNvSpPr>
          <p:nvPr>
            <p:ph type="title"/>
          </p:nvPr>
        </p:nvSpPr>
        <p:spPr>
          <a:xfrm>
            <a:off x="828784" y="1081532"/>
            <a:ext cx="10534429" cy="53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467" b="0" i="0">
                <a:solidFill>
                  <a:srgbClr val="001D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09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828784" y="1081532"/>
            <a:ext cx="10534429" cy="53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467" b="0" i="0">
                <a:solidFill>
                  <a:srgbClr val="001D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507473" y="2058585"/>
            <a:ext cx="4621105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>
                <a:solidFill>
                  <a:srgbClr val="5EA8E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D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0" y="6567421"/>
            <a:ext cx="843280" cy="18897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828784" y="1081532"/>
            <a:ext cx="10534429" cy="53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467" b="0" i="0">
                <a:solidFill>
                  <a:srgbClr val="001D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D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0" y="6567421"/>
            <a:ext cx="843280" cy="188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D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0" y="6567421"/>
            <a:ext cx="843280" cy="18897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3"/>
          <p:cNvSpPr txBox="1">
            <a:spLocks noGrp="1"/>
          </p:cNvSpPr>
          <p:nvPr>
            <p:ph type="title"/>
          </p:nvPr>
        </p:nvSpPr>
        <p:spPr>
          <a:xfrm>
            <a:off x="828784" y="1081532"/>
            <a:ext cx="10534429" cy="53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467" b="0" i="0">
                <a:solidFill>
                  <a:srgbClr val="001D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7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4"/>
          <p:cNvSpPr txBox="1">
            <a:spLocks noGrp="1"/>
          </p:cNvSpPr>
          <p:nvPr>
            <p:ph type="ctrTitle"/>
          </p:nvPr>
        </p:nvSpPr>
        <p:spPr>
          <a:xfrm>
            <a:off x="914400" y="2125981"/>
            <a:ext cx="10363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subTitle" idx="1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2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5"/>
          <p:cNvSpPr txBox="1">
            <a:spLocks noGrp="1"/>
          </p:cNvSpPr>
          <p:nvPr>
            <p:ph type="title"/>
          </p:nvPr>
        </p:nvSpPr>
        <p:spPr>
          <a:xfrm>
            <a:off x="828784" y="1081532"/>
            <a:ext cx="10534429" cy="53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467" b="0" i="0">
                <a:solidFill>
                  <a:srgbClr val="001D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1"/>
          </p:nvPr>
        </p:nvSpPr>
        <p:spPr>
          <a:xfrm>
            <a:off x="1507473" y="2058585"/>
            <a:ext cx="4621105" cy="28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>
                <a:solidFill>
                  <a:srgbClr val="5EA8E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8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 extrusionOk="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1D3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0" y="6567421"/>
            <a:ext cx="843280" cy="18897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6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2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bg>
      <p:bgPr>
        <a:solidFill>
          <a:srgbClr val="D9D8D6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A8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0" y="825500"/>
            <a:ext cx="12192000" cy="6032500"/>
          </a:xfrm>
          <a:prstGeom prst="rect">
            <a:avLst/>
          </a:prstGeom>
          <a:solidFill>
            <a:srgbClr val="2029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" descr="Tex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8923" y="228782"/>
            <a:ext cx="1776548" cy="44413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 txBox="1"/>
          <p:nvPr/>
        </p:nvSpPr>
        <p:spPr>
          <a:xfrm>
            <a:off x="14357972" y="791219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104" y="6501347"/>
            <a:ext cx="791290" cy="80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760" y="6323004"/>
            <a:ext cx="1005311" cy="9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947" y="6139223"/>
            <a:ext cx="592503" cy="60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63043" y="6467931"/>
            <a:ext cx="865913" cy="78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9866" y="6501347"/>
            <a:ext cx="791290" cy="80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89344" y="6323004"/>
            <a:ext cx="1005311" cy="9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2968" y="6139223"/>
            <a:ext cx="592503" cy="60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8826" y="6382056"/>
            <a:ext cx="458899" cy="41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46432" y="6382056"/>
            <a:ext cx="458899" cy="413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81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Slide">
  <p:cSld name="7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A8A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0" y="825501"/>
            <a:ext cx="12192000" cy="6032500"/>
          </a:xfrm>
          <a:prstGeom prst="rect">
            <a:avLst/>
          </a:prstGeom>
          <a:solidFill>
            <a:srgbClr val="20294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 descr="Tex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68923" y="228784"/>
            <a:ext cx="1776548" cy="44413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4357974" y="7912199"/>
            <a:ext cx="246308" cy="4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104" y="6501347"/>
            <a:ext cx="791291" cy="80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t="5720" b="5720"/>
          <a:stretch/>
        </p:blipFill>
        <p:spPr>
          <a:xfrm>
            <a:off x="-476760" y="6323006"/>
            <a:ext cx="1005311" cy="9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49" y="6139225"/>
            <a:ext cx="592503" cy="60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t="5720" b="5720"/>
          <a:stretch/>
        </p:blipFill>
        <p:spPr>
          <a:xfrm>
            <a:off x="5663045" y="6467933"/>
            <a:ext cx="865913" cy="78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9865" y="6501347"/>
            <a:ext cx="791291" cy="80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t="5720" b="5720"/>
          <a:stretch/>
        </p:blipFill>
        <p:spPr>
          <a:xfrm>
            <a:off x="11689346" y="6323006"/>
            <a:ext cx="1005311" cy="90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2970" y="6139225"/>
            <a:ext cx="592503" cy="60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t="5720" b="5720"/>
          <a:stretch/>
        </p:blipFill>
        <p:spPr>
          <a:xfrm>
            <a:off x="1408827" y="6382057"/>
            <a:ext cx="458899" cy="41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t="5720" b="5720"/>
          <a:stretch/>
        </p:blipFill>
        <p:spPr>
          <a:xfrm>
            <a:off x="10346433" y="6382057"/>
            <a:ext cx="458899" cy="413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914400" y="2125981"/>
            <a:ext cx="103632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28784" y="1081532"/>
            <a:ext cx="10534429" cy="53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467" b="0" i="0">
                <a:solidFill>
                  <a:srgbClr val="001D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0256" y="6583679"/>
            <a:ext cx="707136" cy="1584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828784" y="1081532"/>
            <a:ext cx="10534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1D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550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3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0256" y="6583679"/>
            <a:ext cx="707136" cy="15849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828784" y="1081532"/>
            <a:ext cx="105344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0" i="0" u="none" strike="noStrike" cap="none">
                <a:solidFill>
                  <a:srgbClr val="001D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0044345" y="6605225"/>
            <a:ext cx="1952412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09600" y="6377941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39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1"/>
          <p:cNvSpPr txBox="1"/>
          <p:nvPr/>
        </p:nvSpPr>
        <p:spPr>
          <a:xfrm>
            <a:off x="7550332" y="8793907"/>
            <a:ext cx="1132115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en-GB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 b="22212"/>
          <a:stretch/>
        </p:blipFill>
        <p:spPr>
          <a:xfrm>
            <a:off x="6119272" y="5024584"/>
            <a:ext cx="2415129" cy="183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5264" y="3429001"/>
            <a:ext cx="3269961" cy="319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489" y="3938027"/>
            <a:ext cx="2415129" cy="235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3">
            <a:alphaModFix/>
          </a:blip>
          <a:srcRect r="21726" b="36674"/>
          <a:stretch/>
        </p:blipFill>
        <p:spPr>
          <a:xfrm>
            <a:off x="8803053" y="4182328"/>
            <a:ext cx="3388948" cy="2675672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1"/>
          <p:cNvSpPr txBox="1"/>
          <p:nvPr/>
        </p:nvSpPr>
        <p:spPr>
          <a:xfrm>
            <a:off x="711201" y="2577277"/>
            <a:ext cx="7191983" cy="457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33" rIns="0" bIns="0" anchor="t" anchorCtr="0">
            <a:spAutoFit/>
          </a:bodyPr>
          <a:lstStyle/>
          <a:p>
            <a:pPr marL="16510" marR="6350" defTabSz="1219170">
              <a:defRPr/>
            </a:pPr>
            <a:r>
              <a:rPr lang="en-GB" sz="6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Responsibilities &amp; SLAs</a:t>
            </a:r>
            <a:endParaRPr lang="en-US"/>
          </a:p>
          <a:p>
            <a:pPr marL="16510" marR="635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2667" b="0" i="0" u="none" strike="noStrike" kern="0" cap="none" spc="0" normalizeH="0" baseline="0" noProof="0">
              <a:ln>
                <a:noFill/>
              </a:ln>
              <a:solidFill>
                <a:srgbClr val="5EA8EB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16510" marR="6350" defTabSz="1219170">
              <a:spcBef>
                <a:spcPts val="133"/>
              </a:spcBef>
              <a:defRPr/>
            </a:pPr>
            <a:r>
              <a:rPr lang="en-GB" sz="2650">
                <a:solidFill>
                  <a:srgbClr val="5EA8EB"/>
                </a:solidFill>
                <a:latin typeface="Roboto"/>
                <a:ea typeface="Roboto"/>
                <a:cs typeface="Roboto"/>
                <a:sym typeface="Roboto"/>
              </a:rPr>
              <a:t>   </a:t>
            </a:r>
            <a:endParaRPr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6510" marR="6350" defTabSz="1219170">
              <a:spcBef>
                <a:spcPts val="133"/>
              </a:spcBef>
              <a:defRPr/>
            </a:pPr>
            <a:r>
              <a:rPr lang="en-GB" sz="2650">
                <a:solidFill>
                  <a:srgbClr val="5EA8EB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r>
              <a:rPr lang="en-GB" sz="6000" b="1">
                <a:solidFill>
                  <a:srgbClr val="5EA8EB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 sz="6000" b="1" i="0" u="none" strike="noStrike" kern="0" cap="none" spc="0" normalizeH="0" baseline="0" noProof="0">
              <a:ln>
                <a:noFill/>
              </a:ln>
              <a:solidFill>
                <a:srgbClr val="5EA8EB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16510" marR="6350" lvl="0" indent="0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590" name="Google Shape;590;p21" descr="A picture containing watch, cellphone,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0090" y="-354397"/>
            <a:ext cx="4585924" cy="6003391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1"/>
          <p:cNvSpPr/>
          <p:nvPr/>
        </p:nvSpPr>
        <p:spPr>
          <a:xfrm>
            <a:off x="75231" y="6395948"/>
            <a:ext cx="2336800" cy="381000"/>
          </a:xfrm>
          <a:prstGeom prst="rect">
            <a:avLst/>
          </a:prstGeom>
          <a:solidFill>
            <a:srgbClr val="001C39"/>
          </a:solidFill>
          <a:ln w="25400" cap="flat" cmpd="sng">
            <a:solidFill>
              <a:srgbClr val="001C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1"/>
          <p:cNvSpPr txBox="1"/>
          <p:nvPr/>
        </p:nvSpPr>
        <p:spPr>
          <a:xfrm>
            <a:off x="10044345" y="6605224"/>
            <a:ext cx="1952412" cy="12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67" rIns="0" bIns="0" anchor="t" anchorCtr="0">
            <a:spAutoFit/>
          </a:bodyPr>
          <a:lstStyle/>
          <a:p>
            <a:pPr marL="16933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© SoftBank Robotics. All Rights Reserved.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93" name="Google Shape;59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06934" y="321085"/>
            <a:ext cx="1400788" cy="308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68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/>
        </p:nvSpPr>
        <p:spPr>
          <a:xfrm>
            <a:off x="0" y="-1"/>
            <a:ext cx="12192000" cy="880400"/>
          </a:xfrm>
          <a:prstGeom prst="rect">
            <a:avLst/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BFBFB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1" name="Google Shape;141;p23"/>
          <p:cNvGraphicFramePr/>
          <p:nvPr>
            <p:extLst>
              <p:ext uri="{D42A27DB-BD31-4B8C-83A1-F6EECF244321}">
                <p14:modId xmlns:p14="http://schemas.microsoft.com/office/powerpoint/2010/main" val="3524939783"/>
              </p:ext>
            </p:extLst>
          </p:nvPr>
        </p:nvGraphicFramePr>
        <p:xfrm>
          <a:off x="157113" y="1091938"/>
          <a:ext cx="11474162" cy="530806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2432">
                  <a:extLst>
                    <a:ext uri="{9D8B030D-6E8A-4147-A177-3AD203B41FA5}">
                      <a16:colId xmlns:a16="http://schemas.microsoft.com/office/drawing/2014/main" val="1635259054"/>
                    </a:ext>
                  </a:extLst>
                </a:gridCol>
                <a:gridCol w="5030907">
                  <a:extLst>
                    <a:ext uri="{9D8B030D-6E8A-4147-A177-3AD203B41FA5}">
                      <a16:colId xmlns:a16="http://schemas.microsoft.com/office/drawing/2014/main" val="186361427"/>
                    </a:ext>
                  </a:extLst>
                </a:gridCol>
                <a:gridCol w="4180823">
                  <a:extLst>
                    <a:ext uri="{9D8B030D-6E8A-4147-A177-3AD203B41FA5}">
                      <a16:colId xmlns:a16="http://schemas.microsoft.com/office/drawing/2014/main" val="2918568563"/>
                    </a:ext>
                  </a:extLst>
                </a:gridCol>
              </a:tblGrid>
              <a:tr h="58295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SBR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Distributor</a:t>
                      </a:r>
                      <a:endParaRPr b="1" dirty="0"/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70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tx1"/>
                          </a:solidFill>
                        </a:rPr>
                        <a:t>Sales Training</a:t>
                      </a:r>
                    </a:p>
                  </a:txBody>
                  <a:tcPr marL="121900" marR="121900" marT="121900" marB="1219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SBR to provide </a:t>
                      </a: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sales training covering :</a:t>
                      </a:r>
                      <a:br>
                        <a:rPr lang="en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- key product features</a:t>
                      </a:r>
                      <a:br>
                        <a:rPr lang="en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- main selling arguments</a:t>
                      </a:r>
                      <a:br>
                        <a:rPr lang="en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- market dynamics and customer pain points</a:t>
                      </a:r>
                      <a:br>
                        <a:rPr lang="en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- selling vs. competitive offers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to nominate sales people to participate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Participants pass certification test following sales training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890629"/>
                  </a:ext>
                </a:extLst>
              </a:tr>
              <a:tr h="14479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tx1"/>
                          </a:solidFill>
                        </a:rPr>
                        <a:t>Technical Training</a:t>
                      </a:r>
                    </a:p>
                  </a:txBody>
                  <a:tcPr marL="121900" marR="121900" marT="121900" marB="1219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Arial"/>
                        </a:rPr>
                        <a:t>SBR to provide technical training on:</a:t>
                      </a:r>
                      <a:br>
                        <a:rPr lang="en" sz="1600" b="0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Arial"/>
                        </a:rPr>
                        <a:t>- basic troubleshooting</a:t>
                      </a:r>
                      <a:br>
                        <a:rPr lang="en" sz="1600" b="0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Arial"/>
                        </a:rPr>
                        <a:t>- issue triage</a:t>
                      </a:r>
                      <a:br>
                        <a:rPr lang="en" sz="1600" b="0" i="0" u="none" strike="noStrike" noProof="0">
                          <a:solidFill>
                            <a:srgbClr val="FFFFFF"/>
                          </a:solidFill>
                          <a:latin typeface="Arial"/>
                        </a:rPr>
                      </a:b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Arial"/>
                        </a:rPr>
                        <a:t>- on-site preventative maintenance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to nominate resource(s) for technical training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Participants pass certification test following technical training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554526"/>
                  </a:ext>
                </a:extLst>
              </a:tr>
              <a:tr h="12604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tx1"/>
                          </a:solidFill>
                        </a:rPr>
                        <a:t>Deployment Training</a:t>
                      </a:r>
                    </a:p>
                  </a:txBody>
                  <a:tcPr marL="121900" marR="121900" marT="121900" marB="1219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 err="1">
                          <a:solidFill>
                            <a:srgbClr val="FFFFFF"/>
                          </a:solidFill>
                          <a:latin typeface="Arial"/>
                        </a:rPr>
                        <a:t>Organised</a:t>
                      </a:r>
                      <a:r>
                        <a:rPr lang="en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 with </a:t>
                      </a:r>
                      <a:r>
                        <a:rPr lang="en-GB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 according to business requirements and </a:t>
                      </a:r>
                      <a:r>
                        <a:rPr lang="en-GB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 volume commitments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to nominates resource(s) to run deployments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Participants pass certification test following deployment training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899085"/>
                  </a:ext>
                </a:extLst>
              </a:tr>
            </a:tbl>
          </a:graphicData>
        </a:graphic>
      </p:graphicFrame>
      <p:sp>
        <p:nvSpPr>
          <p:cNvPr id="3" name="Google Shape;1034;p65">
            <a:extLst>
              <a:ext uri="{FF2B5EF4-FFF2-40B4-BE49-F238E27FC236}">
                <a16:creationId xmlns:a16="http://schemas.microsoft.com/office/drawing/2014/main" id="{5B2DD381-DCA4-FAD0-C066-D6B9DF3AB6A1}"/>
              </a:ext>
            </a:extLst>
          </p:cNvPr>
          <p:cNvSpPr/>
          <p:nvPr/>
        </p:nvSpPr>
        <p:spPr>
          <a:xfrm>
            <a:off x="395334" y="185060"/>
            <a:ext cx="947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400" b="1">
                <a:solidFill>
                  <a:schemeClr val="lt1"/>
                </a:solidFill>
                <a:latin typeface="Roboto"/>
                <a:ea typeface="Roboto"/>
                <a:cs typeface="Roboto"/>
              </a:rPr>
              <a:t>Responsibilities - Training</a:t>
            </a:r>
          </a:p>
        </p:txBody>
      </p:sp>
    </p:spTree>
    <p:extLst>
      <p:ext uri="{BB962C8B-B14F-4D97-AF65-F5344CB8AC3E}">
        <p14:creationId xmlns:p14="http://schemas.microsoft.com/office/powerpoint/2010/main" val="15642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/>
        </p:nvSpPr>
        <p:spPr>
          <a:xfrm>
            <a:off x="0" y="-1"/>
            <a:ext cx="12192000" cy="880400"/>
          </a:xfrm>
          <a:prstGeom prst="rect">
            <a:avLst/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BFBFB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1" name="Google Shape;141;p23"/>
          <p:cNvGraphicFramePr/>
          <p:nvPr>
            <p:extLst>
              <p:ext uri="{D42A27DB-BD31-4B8C-83A1-F6EECF244321}">
                <p14:modId xmlns:p14="http://schemas.microsoft.com/office/powerpoint/2010/main" val="1961443488"/>
              </p:ext>
            </p:extLst>
          </p:nvPr>
        </p:nvGraphicFramePr>
        <p:xfrm>
          <a:off x="299007" y="1091938"/>
          <a:ext cx="11474162" cy="55256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2432">
                  <a:extLst>
                    <a:ext uri="{9D8B030D-6E8A-4147-A177-3AD203B41FA5}">
                      <a16:colId xmlns:a16="http://schemas.microsoft.com/office/drawing/2014/main" val="1635259054"/>
                    </a:ext>
                  </a:extLst>
                </a:gridCol>
                <a:gridCol w="4722234">
                  <a:extLst>
                    <a:ext uri="{9D8B030D-6E8A-4147-A177-3AD203B41FA5}">
                      <a16:colId xmlns:a16="http://schemas.microsoft.com/office/drawing/2014/main" val="186361427"/>
                    </a:ext>
                  </a:extLst>
                </a:gridCol>
                <a:gridCol w="4489496">
                  <a:extLst>
                    <a:ext uri="{9D8B030D-6E8A-4147-A177-3AD203B41FA5}">
                      <a16:colId xmlns:a16="http://schemas.microsoft.com/office/drawing/2014/main" val="2918568563"/>
                    </a:ext>
                  </a:extLst>
                </a:gridCol>
              </a:tblGrid>
              <a:tr h="58295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SBR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Distributor</a:t>
                      </a:r>
                      <a:endParaRPr b="1" dirty="0"/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70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tx1"/>
                          </a:solidFill>
                        </a:rPr>
                        <a:t>Service Availability</a:t>
                      </a:r>
                    </a:p>
                  </a:txBody>
                  <a:tcPr marL="121900" marR="121900" marT="121900" marB="1219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Arial"/>
                        </a:rPr>
                        <a:t>For escalations, business hours are 09:00 to 17:00, M-F (CET)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Arial"/>
                        </a:rPr>
                        <a:t>Business hours, minimum 09:00 to 17:00, M-F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Arial"/>
                        </a:rPr>
                        <a:t>For after hours, a messaging service will be actively monitored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Arial"/>
                        </a:rPr>
                        <a:t>After-hours response on next business day within 3 hours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890629"/>
                  </a:ext>
                </a:extLst>
              </a:tr>
              <a:tr h="141643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tx1"/>
                          </a:solidFill>
                        </a:rPr>
                        <a:t>End-User Documentation</a:t>
                      </a:r>
                    </a:p>
                  </a:txBody>
                  <a:tcPr marL="121900" marR="121900" marT="121900" marB="1219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End-user manuals in English (or another major European language) sent to </a:t>
                      </a: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in electronic format</a:t>
                      </a:r>
                      <a:endParaRPr lang="en-US" dirty="0"/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If local language not provided by SBR, </a:t>
                      </a: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will translate manual(s) from English into local language</a:t>
                      </a:r>
                      <a:endParaRPr lang="en-US" dirty="0"/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will print end-user in-box manual and give to end-customer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554526"/>
                  </a:ext>
                </a:extLst>
              </a:tr>
              <a:tr h="12604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tx1"/>
                          </a:solidFill>
                        </a:rPr>
                        <a:t>Software updates</a:t>
                      </a:r>
                    </a:p>
                  </a:txBody>
                  <a:tcPr marL="121900" marR="121900" marT="121900" marB="1219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SBR will alert </a:t>
                      </a:r>
                      <a:r>
                        <a:rPr lang="en-GB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 in advance of software updates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For significant updates, SBR will conduct webinars or other sessions to provide more detail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will update end-user’s robot software according to guidance form SBR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899085"/>
                  </a:ext>
                </a:extLst>
              </a:tr>
            </a:tbl>
          </a:graphicData>
        </a:graphic>
      </p:graphicFrame>
      <p:sp>
        <p:nvSpPr>
          <p:cNvPr id="3" name="Google Shape;1034;p65">
            <a:extLst>
              <a:ext uri="{FF2B5EF4-FFF2-40B4-BE49-F238E27FC236}">
                <a16:creationId xmlns:a16="http://schemas.microsoft.com/office/drawing/2014/main" id="{5B2DD381-DCA4-FAD0-C066-D6B9DF3AB6A1}"/>
              </a:ext>
            </a:extLst>
          </p:cNvPr>
          <p:cNvSpPr/>
          <p:nvPr/>
        </p:nvSpPr>
        <p:spPr>
          <a:xfrm>
            <a:off x="395333" y="185060"/>
            <a:ext cx="11235941" cy="49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 sz="2400" b="1">
                <a:solidFill>
                  <a:schemeClr val="lt1"/>
                </a:solidFill>
                <a:latin typeface="Roboto"/>
                <a:ea typeface="Roboto"/>
                <a:cs typeface="Roboto"/>
              </a:rPr>
              <a:t>Responsibilities – Service Availability, Documentation, SW Updates</a:t>
            </a:r>
          </a:p>
        </p:txBody>
      </p:sp>
    </p:spTree>
    <p:extLst>
      <p:ext uri="{BB962C8B-B14F-4D97-AF65-F5344CB8AC3E}">
        <p14:creationId xmlns:p14="http://schemas.microsoft.com/office/powerpoint/2010/main" val="26859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/>
          <p:nvPr/>
        </p:nvSpPr>
        <p:spPr>
          <a:xfrm>
            <a:off x="0" y="-1"/>
            <a:ext cx="12192000" cy="880400"/>
          </a:xfrm>
          <a:prstGeom prst="rect">
            <a:avLst/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rgbClr val="BFBFB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1" name="Google Shape;141;p23"/>
          <p:cNvGraphicFramePr/>
          <p:nvPr>
            <p:extLst>
              <p:ext uri="{D42A27DB-BD31-4B8C-83A1-F6EECF244321}">
                <p14:modId xmlns:p14="http://schemas.microsoft.com/office/powerpoint/2010/main" val="3328345351"/>
              </p:ext>
            </p:extLst>
          </p:nvPr>
        </p:nvGraphicFramePr>
        <p:xfrm>
          <a:off x="126048" y="1208938"/>
          <a:ext cx="11939903" cy="52019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2556">
                  <a:extLst>
                    <a:ext uri="{9D8B030D-6E8A-4147-A177-3AD203B41FA5}">
                      <a16:colId xmlns:a16="http://schemas.microsoft.com/office/drawing/2014/main" val="1635259054"/>
                    </a:ext>
                  </a:extLst>
                </a:gridCol>
                <a:gridCol w="4082890">
                  <a:extLst>
                    <a:ext uri="{9D8B030D-6E8A-4147-A177-3AD203B41FA5}">
                      <a16:colId xmlns:a16="http://schemas.microsoft.com/office/drawing/2014/main" val="186361427"/>
                    </a:ext>
                  </a:extLst>
                </a:gridCol>
                <a:gridCol w="3001430">
                  <a:extLst>
                    <a:ext uri="{9D8B030D-6E8A-4147-A177-3AD203B41FA5}">
                      <a16:colId xmlns:a16="http://schemas.microsoft.com/office/drawing/2014/main" val="2918568563"/>
                    </a:ext>
                  </a:extLst>
                </a:gridCol>
                <a:gridCol w="3253027">
                  <a:extLst>
                    <a:ext uri="{9D8B030D-6E8A-4147-A177-3AD203B41FA5}">
                      <a16:colId xmlns:a16="http://schemas.microsoft.com/office/drawing/2014/main" val="1796024919"/>
                    </a:ext>
                  </a:extLst>
                </a:gridCol>
              </a:tblGrid>
              <a:tr h="584128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 marL="91425" marR="91425" marT="91425" marB="91425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Process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SBR =&gt; Distributor SLAs</a:t>
                      </a:r>
                      <a:endParaRPr b="1" dirty="0"/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Distributor =&gt; End-User &amp; SBR SLAs</a:t>
                      </a:r>
                      <a:endParaRPr b="1" dirty="0"/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21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tx1"/>
                          </a:solidFill>
                        </a:rPr>
                        <a:t>Software Issues</a:t>
                      </a:r>
                    </a:p>
                  </a:txBody>
                  <a:tcPr marL="121900" marR="121900" marT="121900" marB="1219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End-customer contacts </a:t>
                      </a: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endParaRPr lang="en" sz="1600" b="0" i="0" u="none" strike="noStrike" noProof="0" dirty="0">
                        <a:solidFill>
                          <a:schemeClr val="lt1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attempts to resolve issue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escalates to SBR issues that can't be resolved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SBR resolves issue, if necessary by escalation to manufacturer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SBR responds to </a:t>
                      </a: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next business day on status of software issue that was escalated</a:t>
                      </a:r>
                      <a:endParaRPr lang="en-US" dirty="0"/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's first response to end-user within 3 business hours (if issue raised after hours, on next business day)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If required, </a:t>
                      </a: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escalates to SBR same day via ticketing process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890629"/>
                  </a:ext>
                </a:extLst>
              </a:tr>
              <a:tr h="139621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tx1"/>
                          </a:solidFill>
                        </a:rPr>
                        <a:t>Hardware Issues</a:t>
                      </a:r>
                    </a:p>
                  </a:txBody>
                  <a:tcPr marL="121900" marR="121900" marT="121900" marB="1219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End-customer contacts </a:t>
                      </a: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endParaRPr lang="en" sz="1600" b="0" i="0" u="none" strike="noStrike" noProof="0" dirty="0">
                        <a:solidFill>
                          <a:schemeClr val="lt1"/>
                        </a:solidFill>
                        <a:latin typeface="Arial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attempts to resolve issue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escalates to SBR Technical Network issues that can't be resolved (for SBR Service Pack customers) and technician arrives on site next-business-day to resolve issue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 err="1">
                          <a:solidFill>
                            <a:schemeClr val="lt1"/>
                          </a:solidFill>
                          <a:latin typeface="Arial"/>
                        </a:rPr>
                        <a:t>Labour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and parts are included in onsite repairs (service pack)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Arial"/>
                        </a:rPr>
                        <a:t>For SBR Service Pack customers, SBR Technician Network on site "next business day" for calls received before 2 pm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Arial"/>
                        </a:rPr>
                        <a:t>For issues that a technician can't resolve on site, a swap unit will be arranged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's first response to end-user within 3 business hours (if issue raised after hours, on next business day)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Arial"/>
                        <a:buChar char="•"/>
                      </a:pP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If necessary, </a:t>
                      </a:r>
                      <a:r>
                        <a:rPr lang="en-GB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Distributor</a:t>
                      </a:r>
                      <a:r>
                        <a:rPr lang="en" sz="1600" b="0" i="0" u="none" strike="noStrike" noProof="0" dirty="0">
                          <a:solidFill>
                            <a:schemeClr val="lt1"/>
                          </a:solidFill>
                          <a:latin typeface="Arial"/>
                        </a:rPr>
                        <a:t> escalates to SBR Technician Network same day via phone or online ticket</a:t>
                      </a:r>
                    </a:p>
                  </a:txBody>
                  <a:tcPr marL="121900" marR="121900" marT="121900" marB="1219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554526"/>
                  </a:ext>
                </a:extLst>
              </a:tr>
            </a:tbl>
          </a:graphicData>
        </a:graphic>
      </p:graphicFrame>
      <p:sp>
        <p:nvSpPr>
          <p:cNvPr id="3" name="Google Shape;1034;p65">
            <a:extLst>
              <a:ext uri="{FF2B5EF4-FFF2-40B4-BE49-F238E27FC236}">
                <a16:creationId xmlns:a16="http://schemas.microsoft.com/office/drawing/2014/main" id="{5B2DD381-DCA4-FAD0-C066-D6B9DF3AB6A1}"/>
              </a:ext>
            </a:extLst>
          </p:cNvPr>
          <p:cNvSpPr/>
          <p:nvPr/>
        </p:nvSpPr>
        <p:spPr>
          <a:xfrm>
            <a:off x="395334" y="185060"/>
            <a:ext cx="947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SLAs</a:t>
            </a:r>
            <a:endParaRPr lang="en-GB" sz="2800" b="1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0402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Macintosh PowerPoint</Application>
  <PresentationFormat>Widescreen</PresentationFormat>
  <Paragraphs>59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Roboto</vt:lpstr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jane haywood</cp:lastModifiedBy>
  <cp:revision>2</cp:revision>
  <dcterms:modified xsi:type="dcterms:W3CDTF">2022-10-11T06:41:00Z</dcterms:modified>
</cp:coreProperties>
</file>